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The Seasons" charset="1" panose="00000000000000000000"/>
      <p:regular r:id="rId32"/>
    </p:embeddedFont>
    <p:embeddedFont>
      <p:font typeface="The Seasons Bold" charset="1" panose="00000000000000000000"/>
      <p:regular r:id="rId33"/>
    </p:embeddedFont>
    <p:embeddedFont>
      <p:font typeface="The Seasons Italics" charset="1" panose="00000000000000000000"/>
      <p:regular r:id="rId34"/>
    </p:embeddedFont>
    <p:embeddedFont>
      <p:font typeface="The Seasons Bold Italics" charset="1" panose="00000000000000000000"/>
      <p:regular r:id="rId35"/>
    </p:embeddedFont>
    <p:embeddedFont>
      <p:font typeface="The Seasons Light" charset="1" panose="00000000000000000000"/>
      <p:regular r:id="rId36"/>
    </p:embeddedFont>
    <p:embeddedFont>
      <p:font typeface="The Seasons Light Italics" charset="1" panose="00000000000000000000"/>
      <p:regular r:id="rId37"/>
    </p:embeddedFont>
    <p:embeddedFont>
      <p:font typeface="Libre Franklin" charset="1" panose="00000500000000000000"/>
      <p:regular r:id="rId38"/>
    </p:embeddedFont>
    <p:embeddedFont>
      <p:font typeface="Libre Franklin Bold" charset="1" panose="00000800000000000000"/>
      <p:regular r:id="rId39"/>
    </p:embeddedFont>
    <p:embeddedFont>
      <p:font typeface="Libre Franklin Italics" charset="1" panose="00000500000000000000"/>
      <p:regular r:id="rId40"/>
    </p:embeddedFont>
    <p:embeddedFont>
      <p:font typeface="Libre Franklin Bold Italics" charset="1" panose="00000800000000000000"/>
      <p:regular r:id="rId41"/>
    </p:embeddedFont>
    <p:embeddedFont>
      <p:font typeface="Libre Franklin Thin" charset="1" panose="00000300000000000000"/>
      <p:regular r:id="rId42"/>
    </p:embeddedFont>
    <p:embeddedFont>
      <p:font typeface="Libre Franklin Thin Italics" charset="1" panose="00000300000000000000"/>
      <p:regular r:id="rId43"/>
    </p:embeddedFont>
    <p:embeddedFont>
      <p:font typeface="Libre Franklin Extra-Light" charset="1" panose="00000300000000000000"/>
      <p:regular r:id="rId44"/>
    </p:embeddedFont>
    <p:embeddedFont>
      <p:font typeface="Libre Franklin Extra-Light Italics" charset="1" panose="00000300000000000000"/>
      <p:regular r:id="rId45"/>
    </p:embeddedFont>
    <p:embeddedFont>
      <p:font typeface="Libre Franklin Light" charset="1" panose="00000400000000000000"/>
      <p:regular r:id="rId46"/>
    </p:embeddedFont>
    <p:embeddedFont>
      <p:font typeface="Libre Franklin Light Italics" charset="1" panose="00000400000000000000"/>
      <p:regular r:id="rId47"/>
    </p:embeddedFont>
    <p:embeddedFont>
      <p:font typeface="Libre Franklin Medium" charset="1" panose="00000600000000000000"/>
      <p:regular r:id="rId48"/>
    </p:embeddedFont>
    <p:embeddedFont>
      <p:font typeface="Libre Franklin Medium Italics" charset="1" panose="00000600000000000000"/>
      <p:regular r:id="rId49"/>
    </p:embeddedFont>
    <p:embeddedFont>
      <p:font typeface="Libre Franklin Semi-Bold" charset="1" panose="00000700000000000000"/>
      <p:regular r:id="rId50"/>
    </p:embeddedFont>
    <p:embeddedFont>
      <p:font typeface="Libre Franklin Semi-Bold Italics" charset="1" panose="00000700000000000000"/>
      <p:regular r:id="rId51"/>
    </p:embeddedFont>
    <p:embeddedFont>
      <p:font typeface="Libre Franklin Ultra-Bold" charset="1" panose="00000900000000000000"/>
      <p:regular r:id="rId52"/>
    </p:embeddedFont>
    <p:embeddedFont>
      <p:font typeface="Libre Franklin Ultra-Bold Italics" charset="1" panose="00000900000000000000"/>
      <p:regular r:id="rId53"/>
    </p:embeddedFont>
    <p:embeddedFont>
      <p:font typeface="Libre Franklin Heavy" charset="1" panose="00000A00000000000000"/>
      <p:regular r:id="rId54"/>
    </p:embeddedFont>
    <p:embeddedFont>
      <p:font typeface="Libre Franklin Heavy Italics" charset="1" panose="00000A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2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69" y="270573"/>
            <a:ext cx="10550216" cy="9766355"/>
          </a:xfrm>
          <a:custGeom>
            <a:avLst/>
            <a:gdLst/>
            <a:ahLst/>
            <a:cxnLst/>
            <a:rect r="r" b="b" t="t" l="l"/>
            <a:pathLst>
              <a:path h="9766355" w="10550216">
                <a:moveTo>
                  <a:pt x="0" y="0"/>
                </a:moveTo>
                <a:lnTo>
                  <a:pt x="10550216" y="0"/>
                </a:lnTo>
                <a:lnTo>
                  <a:pt x="10550216" y="9766355"/>
                </a:lnTo>
                <a:lnTo>
                  <a:pt x="0" y="9766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3" t="0" r="0" b="-36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65815" y="8924347"/>
            <a:ext cx="333953" cy="333953"/>
          </a:xfrm>
          <a:custGeom>
            <a:avLst/>
            <a:gdLst/>
            <a:ahLst/>
            <a:cxnLst/>
            <a:rect r="r" b="b" t="t" l="l"/>
            <a:pathLst>
              <a:path h="333953" w="333953">
                <a:moveTo>
                  <a:pt x="0" y="0"/>
                </a:moveTo>
                <a:lnTo>
                  <a:pt x="333953" y="0"/>
                </a:lnTo>
                <a:lnTo>
                  <a:pt x="333953" y="333953"/>
                </a:lnTo>
                <a:lnTo>
                  <a:pt x="0" y="333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79371" y="3185786"/>
            <a:ext cx="7408629" cy="10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SQL CASE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79371" y="5090805"/>
            <a:ext cx="6751710" cy="42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6"/>
              </a:lnSpc>
            </a:pPr>
            <a:r>
              <a:rPr lang="en-US" sz="2482" spc="248">
                <a:solidFill>
                  <a:srgbClr val="FAF8F7"/>
                </a:solidFill>
                <a:latin typeface="TT Commons Pro Bold Italics"/>
              </a:rPr>
              <a:t>VALENTINE'S DAY CHOCOLATE SALES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40233" y="8932545"/>
            <a:ext cx="374878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AF8F7"/>
                </a:solidFill>
                <a:latin typeface="Poppins"/>
              </a:rPr>
              <a:t>@bandyopadhyay-ankan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129" y="895350"/>
            <a:ext cx="17686915" cy="864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CHALLENGE: TO CRAFT SQL QUERIES TO EXTRACT INSIGHTS FROM THE TOTAL CHOCOLATE SALES ON VALENTINE'S DAY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TABLES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COUNTRIES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PRODUCTS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SALES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432" y="200025"/>
            <a:ext cx="17034309" cy="866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QUESTIONS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1)FIND THE PRODUCT WITH THE HIGHEST AVERAGE REVENUE PER SALE?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2)FIND THE PRODUCT WITH THE HIGHEST TOTAL REVENUE?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3)DETERMINE THE MONTH WITH THE HIGHEST TOTAL REVENUE ACROSS ALL SALES?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2239" y="1698664"/>
            <a:ext cx="10490517" cy="8129169"/>
          </a:xfrm>
          <a:custGeom>
            <a:avLst/>
            <a:gdLst/>
            <a:ahLst/>
            <a:cxnLst/>
            <a:rect r="r" b="b" t="t" l="l"/>
            <a:pathLst>
              <a:path h="8129169" w="10490517">
                <a:moveTo>
                  <a:pt x="0" y="0"/>
                </a:moveTo>
                <a:lnTo>
                  <a:pt x="10490517" y="0"/>
                </a:lnTo>
                <a:lnTo>
                  <a:pt x="10490517" y="8129168"/>
                </a:lnTo>
                <a:lnTo>
                  <a:pt x="0" y="8129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7786" b="-11700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9411" y="249058"/>
            <a:ext cx="7408629" cy="10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600">
                <a:solidFill>
                  <a:srgbClr val="FAF8F7"/>
                </a:solidFill>
                <a:latin typeface="The Seasons Bold"/>
              </a:rPr>
              <a:t>ERD: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2762" y="161329"/>
            <a:ext cx="14722476" cy="9964343"/>
          </a:xfrm>
          <a:custGeom>
            <a:avLst/>
            <a:gdLst/>
            <a:ahLst/>
            <a:cxnLst/>
            <a:rect r="r" b="b" t="t" l="l"/>
            <a:pathLst>
              <a:path h="9964343" w="14722476">
                <a:moveTo>
                  <a:pt x="0" y="0"/>
                </a:moveTo>
                <a:lnTo>
                  <a:pt x="14722476" y="0"/>
                </a:lnTo>
                <a:lnTo>
                  <a:pt x="14722476" y="9964342"/>
                </a:lnTo>
                <a:lnTo>
                  <a:pt x="0" y="996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3846" y="71992"/>
            <a:ext cx="13107650" cy="10117806"/>
          </a:xfrm>
          <a:custGeom>
            <a:avLst/>
            <a:gdLst/>
            <a:ahLst/>
            <a:cxnLst/>
            <a:rect r="r" b="b" t="t" l="l"/>
            <a:pathLst>
              <a:path h="10117806" w="13107650">
                <a:moveTo>
                  <a:pt x="0" y="0"/>
                </a:moveTo>
                <a:lnTo>
                  <a:pt x="13107650" y="0"/>
                </a:lnTo>
                <a:lnTo>
                  <a:pt x="13107650" y="10117806"/>
                </a:lnTo>
                <a:lnTo>
                  <a:pt x="0" y="1011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9315" y="169514"/>
            <a:ext cx="17599873" cy="10013460"/>
          </a:xfrm>
          <a:custGeom>
            <a:avLst/>
            <a:gdLst/>
            <a:ahLst/>
            <a:cxnLst/>
            <a:rect r="r" b="b" t="t" l="l"/>
            <a:pathLst>
              <a:path h="10013460" w="17599873">
                <a:moveTo>
                  <a:pt x="0" y="0"/>
                </a:moveTo>
                <a:lnTo>
                  <a:pt x="17599872" y="0"/>
                </a:lnTo>
                <a:lnTo>
                  <a:pt x="17599872" y="10013459"/>
                </a:lnTo>
                <a:lnTo>
                  <a:pt x="0" y="10013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2" t="0" r="-4282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2719" y="4343888"/>
            <a:ext cx="9842562" cy="319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72"/>
              </a:lnSpc>
            </a:pPr>
            <a:r>
              <a:rPr lang="en-US" sz="23972">
                <a:solidFill>
                  <a:srgbClr val="EE2F42"/>
                </a:solidFill>
                <a:latin typeface="Libre Franklin Heavy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12672" y="1787143"/>
            <a:ext cx="9529568" cy="261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11"/>
              </a:lnSpc>
            </a:pPr>
            <a:r>
              <a:rPr lang="en-US" sz="19511">
                <a:solidFill>
                  <a:srgbClr val="EE2F42"/>
                </a:solidFill>
                <a:latin typeface="Libre Franklin Heavy"/>
              </a:rPr>
              <a:t>THANK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DAF9JnqNxS8</dc:identifier>
  <dcterms:modified xsi:type="dcterms:W3CDTF">2011-08-01T06:04:30Z</dcterms:modified>
  <cp:revision>1</cp:revision>
  <dc:title>Brown Minimal Simple Furniture Home Presentation</dc:title>
</cp:coreProperties>
</file>